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63" r:id="rId2"/>
    <p:sldId id="300" r:id="rId3"/>
    <p:sldId id="299" r:id="rId4"/>
    <p:sldId id="297" r:id="rId5"/>
    <p:sldId id="301" r:id="rId6"/>
    <p:sldId id="302" r:id="rId7"/>
    <p:sldId id="295" r:id="rId8"/>
    <p:sldId id="275" r:id="rId9"/>
  </p:sldIdLst>
  <p:sldSz cx="12192000" cy="6858000"/>
  <p:notesSz cx="6858000" cy="9144000"/>
  <p:embeddedFontLs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나눔고딕" panose="020B0600000101010101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7030A0"/>
    <a:srgbClr val="CC7F2B"/>
    <a:srgbClr val="DBB58C"/>
    <a:srgbClr val="000000"/>
    <a:srgbClr val="FEE9D2"/>
    <a:srgbClr val="616161"/>
    <a:srgbClr val="63A0D7"/>
    <a:srgbClr val="993F02"/>
    <a:srgbClr val="FFB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24" autoAdjust="0"/>
    <p:restoredTop sz="93154" autoAdjust="0"/>
  </p:normalViewPr>
  <p:slideViewPr>
    <p:cSldViewPr snapToGrid="0">
      <p:cViewPr varScale="1">
        <p:scale>
          <a:sx n="103" d="100"/>
          <a:sy n="103" d="100"/>
        </p:scale>
        <p:origin x="7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102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8926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03960" y="316922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 dirty="0" err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 dirty="0" err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</a:t>
              </a:r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준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dirty="0" err="1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이유겸</a:t>
              </a:r>
              <a:r>
                <a:rPr lang="en-US" altLang="ko-KR" sz="2500" b="1" u="sng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endParaRPr lang="en-US" altLang="ko-KR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en-US" altLang="ko-KR" sz="2500" dirty="0" smtClean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2019.11.26</a:t>
              </a:r>
              <a:endParaRPr lang="en-US" altLang="ko-KR" sz="25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74141" y="143163"/>
            <a:ext cx="12054016" cy="264687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</a:t>
            </a:r>
            <a:r>
              <a:rPr lang="en-US" altLang="ko-KR" sz="7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algn="ctr"/>
            <a:r>
              <a:rPr lang="en-US" altLang="ko-KR" sz="3200" dirty="0">
                <a:solidFill>
                  <a:schemeClr val="bg1"/>
                </a:solidFill>
              </a:rPr>
              <a:t>Estimate the weather for the next day using 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3200" dirty="0" smtClean="0">
                <a:solidFill>
                  <a:schemeClr val="bg1"/>
                </a:solidFill>
              </a:rPr>
              <a:t>current </a:t>
            </a:r>
            <a:r>
              <a:rPr lang="en-US" altLang="ko-KR" sz="3200" dirty="0">
                <a:solidFill>
                  <a:schemeClr val="bg1"/>
                </a:solidFill>
              </a:rPr>
              <a:t>weather element data</a:t>
            </a:r>
            <a:endParaRPr lang="en-US" altLang="ko-KR" sz="5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ko-KR" sz="32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F611EE-EE63-4357-84F5-03C6A57F27B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266064" y="2074532"/>
            <a:ext cx="1632880" cy="409342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기온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최저 기온</a:t>
            </a:r>
            <a:endParaRPr lang="en-US" altLang="ko-KR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최고 기온</a:t>
            </a:r>
            <a:endParaRPr lang="en-US" altLang="ko-KR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 강수량</a:t>
            </a:r>
            <a:endParaRPr lang="en-US" altLang="ko-KR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이슬점</a:t>
            </a:r>
            <a:endParaRPr lang="en-US" altLang="ko-KR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최소 상대 습도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상대 습도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증기압</a:t>
            </a:r>
            <a:endParaRPr lang="en-US" altLang="ko-KR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합계일조시간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 smtClean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5" name="모서리가 둥근 직사각형 4"/>
          <p:cNvSpPr/>
          <p:nvPr/>
        </p:nvSpPr>
        <p:spPr>
          <a:xfrm>
            <a:off x="184134" y="1765353"/>
            <a:ext cx="3955379" cy="406677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화살표 7"/>
          <p:cNvSpPr/>
          <p:nvPr/>
        </p:nvSpPr>
        <p:spPr>
          <a:xfrm>
            <a:off x="4491651" y="2777932"/>
            <a:ext cx="1359344" cy="1620982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023919" y="2351623"/>
            <a:ext cx="6007631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오늘의 기상 </a:t>
            </a:r>
            <a:r>
              <a:rPr lang="ko-KR" altLang="en-US" sz="3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정보</a:t>
            </a: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</a:t>
            </a:r>
            <a:r>
              <a:rPr lang="ko-KR" altLang="en-US" sz="3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3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random forest</a:t>
            </a:r>
            <a:r>
              <a:rPr lang="ko-KR" altLang="en-US" sz="32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통해 다음날 비의 유무에 대한 정확도를 예측</a:t>
            </a:r>
            <a:endParaRPr lang="en-US" altLang="ko-KR" sz="32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51082" y="2063609"/>
            <a:ext cx="2319894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현지 기온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최고 해면 기압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최저 해면 기압</a:t>
            </a:r>
            <a:r>
              <a:rPr lang="en-US" altLang="ko-KR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해면 기압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가조시간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합계일사시간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 </a:t>
            </a:r>
            <a:r>
              <a:rPr lang="ko-KR" altLang="en-US" sz="2000" b="1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최심적설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</a:t>
            </a:r>
            <a:r>
              <a:rPr lang="ko-KR" altLang="en-US" sz="2000" b="1" dirty="0" err="1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전운량</a:t>
            </a:r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 b="1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중하층운량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</a:t>
            </a:r>
            <a:r>
              <a:rPr lang="ko-KR" altLang="en-US" sz="2000" b="1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지면온도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합계일조시간</a:t>
            </a:r>
            <a:endParaRPr lang="en-US" altLang="ko-KR" sz="20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endParaRPr lang="ko-KR" altLang="en-US" sz="20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938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 smtClean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사용 변수</a:t>
              </a:r>
              <a:endParaRPr lang="ko-KR" altLang="en-US" sz="25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5D3AAA-299A-4223-B902-D991296FEDB5}"/>
              </a:ext>
            </a:extLst>
          </p:cNvPr>
          <p:cNvSpPr/>
          <p:nvPr/>
        </p:nvSpPr>
        <p:spPr>
          <a:xfrm>
            <a:off x="459917" y="1168766"/>
            <a:ext cx="3414699" cy="93161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>
                <a:solidFill>
                  <a:schemeClr val="bg1"/>
                </a:solidFill>
                <a:latin typeface="+mn-ea"/>
              </a:rPr>
              <a:t>rows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8F9E10-4325-4024-8BC8-B4E86D67D6F4}"/>
              </a:ext>
            </a:extLst>
          </p:cNvPr>
          <p:cNvSpPr/>
          <p:nvPr/>
        </p:nvSpPr>
        <p:spPr>
          <a:xfrm>
            <a:off x="459918" y="2100382"/>
            <a:ext cx="3414701" cy="93161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 err="1">
                <a:solidFill>
                  <a:schemeClr val="bg1"/>
                </a:solidFill>
                <a:latin typeface="+mn-ea"/>
              </a:rPr>
              <a:t>n_estimators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F851CB8-3551-4A42-805E-D29B2CAC1509}"/>
              </a:ext>
            </a:extLst>
          </p:cNvPr>
          <p:cNvSpPr/>
          <p:nvPr/>
        </p:nvSpPr>
        <p:spPr>
          <a:xfrm>
            <a:off x="459918" y="3031998"/>
            <a:ext cx="3414701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max_features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882597B-ED34-409A-9EA0-BC88C6C4A699}"/>
              </a:ext>
            </a:extLst>
          </p:cNvPr>
          <p:cNvSpPr/>
          <p:nvPr/>
        </p:nvSpPr>
        <p:spPr>
          <a:xfrm>
            <a:off x="459918" y="3963614"/>
            <a:ext cx="3414701" cy="93161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 err="1">
                <a:solidFill>
                  <a:schemeClr val="bg1"/>
                </a:solidFill>
                <a:latin typeface="+mn-ea"/>
              </a:rPr>
              <a:t>m</a:t>
            </a:r>
            <a:r>
              <a:rPr lang="en-US" altLang="ko-KR" sz="2500" b="1" dirty="0" err="1" smtClean="0">
                <a:solidFill>
                  <a:schemeClr val="bg1"/>
                </a:solidFill>
                <a:latin typeface="+mn-ea"/>
              </a:rPr>
              <a:t>ax_leaf_nodes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FBECBBE-E536-4335-9C91-4302401524C5}"/>
              </a:ext>
            </a:extLst>
          </p:cNvPr>
          <p:cNvSpPr/>
          <p:nvPr/>
        </p:nvSpPr>
        <p:spPr>
          <a:xfrm>
            <a:off x="3874618" y="1168766"/>
            <a:ext cx="6196139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bg1"/>
                </a:solidFill>
                <a:latin typeface="+mn-ea"/>
              </a:rPr>
              <a:t>데이터 행의 </a:t>
            </a:r>
            <a:r>
              <a:rPr lang="ko-KR" altLang="en-US" sz="2500" b="1" dirty="0" smtClean="0">
                <a:solidFill>
                  <a:schemeClr val="bg1"/>
                </a:solidFill>
                <a:latin typeface="+mn-ea"/>
              </a:rPr>
              <a:t>개수</a:t>
            </a:r>
            <a:endParaRPr lang="en-US" altLang="ko-KR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34E5EE9-3B83-4F22-8214-EFD7965BD578}"/>
              </a:ext>
            </a:extLst>
          </p:cNvPr>
          <p:cNvSpPr/>
          <p:nvPr/>
        </p:nvSpPr>
        <p:spPr>
          <a:xfrm>
            <a:off x="3874618" y="2100382"/>
            <a:ext cx="6196139" cy="93161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bg1"/>
                </a:solidFill>
                <a:latin typeface="+mn-ea"/>
              </a:rPr>
              <a:t>트리의 개수 </a:t>
            </a:r>
            <a:endParaRPr lang="en-US" altLang="ko-KR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364007F-5BB6-4BE1-8665-4EDDCF1E5C68}"/>
              </a:ext>
            </a:extLst>
          </p:cNvPr>
          <p:cNvSpPr/>
          <p:nvPr/>
        </p:nvSpPr>
        <p:spPr>
          <a:xfrm>
            <a:off x="3874618" y="3031998"/>
            <a:ext cx="6196139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bg1"/>
                </a:solidFill>
                <a:latin typeface="+mn-ea"/>
              </a:rPr>
              <a:t>특성의 개수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6EA0AED-6BC4-4B41-A712-5FB6850E09BD}"/>
              </a:ext>
            </a:extLst>
          </p:cNvPr>
          <p:cNvSpPr/>
          <p:nvPr/>
        </p:nvSpPr>
        <p:spPr>
          <a:xfrm>
            <a:off x="3874618" y="3963614"/>
            <a:ext cx="6196139" cy="93161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bg1"/>
                </a:solidFill>
                <a:latin typeface="+mn-ea"/>
              </a:rPr>
              <a:t>리프 노드의 최대 개수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D5D3AAA-299A-4223-B902-D991296FEDB5}"/>
              </a:ext>
            </a:extLst>
          </p:cNvPr>
          <p:cNvSpPr/>
          <p:nvPr/>
        </p:nvSpPr>
        <p:spPr>
          <a:xfrm>
            <a:off x="459917" y="4895231"/>
            <a:ext cx="3414699" cy="93161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 err="1">
                <a:solidFill>
                  <a:schemeClr val="bg1"/>
                </a:solidFill>
                <a:latin typeface="+mn-ea"/>
              </a:rPr>
              <a:t>m</a:t>
            </a:r>
            <a:r>
              <a:rPr lang="en-US" altLang="ko-KR" sz="2500" b="1" dirty="0" err="1" smtClean="0">
                <a:solidFill>
                  <a:schemeClr val="bg1"/>
                </a:solidFill>
                <a:latin typeface="+mn-ea"/>
              </a:rPr>
              <a:t>ax_depth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FBECBBE-E536-4335-9C91-4302401524C5}"/>
              </a:ext>
            </a:extLst>
          </p:cNvPr>
          <p:cNvSpPr/>
          <p:nvPr/>
        </p:nvSpPr>
        <p:spPr>
          <a:xfrm>
            <a:off x="3874618" y="4895230"/>
            <a:ext cx="6196139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 smtClean="0">
                <a:solidFill>
                  <a:schemeClr val="bg1"/>
                </a:solidFill>
                <a:latin typeface="+mn-ea"/>
              </a:rPr>
              <a:t>트리의 최대 깊이</a:t>
            </a:r>
            <a:endParaRPr lang="en-US" altLang="ko-KR" sz="25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5699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400" b="1" dirty="0" smtClean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Rain(train, test)</a:t>
              </a:r>
              <a:endParaRPr lang="ko-KR" altLang="en-US" sz="44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265526"/>
              </p:ext>
            </p:extLst>
          </p:nvPr>
        </p:nvGraphicFramePr>
        <p:xfrm>
          <a:off x="279917" y="1152096"/>
          <a:ext cx="8524269" cy="48841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7141">
                  <a:extLst>
                    <a:ext uri="{9D8B030D-6E8A-4147-A177-3AD203B41FA5}">
                      <a16:colId xmlns:a16="http://schemas.microsoft.com/office/drawing/2014/main" val="1263191058"/>
                    </a:ext>
                  </a:extLst>
                </a:gridCol>
                <a:gridCol w="947141">
                  <a:extLst>
                    <a:ext uri="{9D8B030D-6E8A-4147-A177-3AD203B41FA5}">
                      <a16:colId xmlns:a16="http://schemas.microsoft.com/office/drawing/2014/main" val="3538401220"/>
                    </a:ext>
                  </a:extLst>
                </a:gridCol>
                <a:gridCol w="947141">
                  <a:extLst>
                    <a:ext uri="{9D8B030D-6E8A-4147-A177-3AD203B41FA5}">
                      <a16:colId xmlns:a16="http://schemas.microsoft.com/office/drawing/2014/main" val="2939218302"/>
                    </a:ext>
                  </a:extLst>
                </a:gridCol>
                <a:gridCol w="947141">
                  <a:extLst>
                    <a:ext uri="{9D8B030D-6E8A-4147-A177-3AD203B41FA5}">
                      <a16:colId xmlns:a16="http://schemas.microsoft.com/office/drawing/2014/main" val="1984987336"/>
                    </a:ext>
                  </a:extLst>
                </a:gridCol>
                <a:gridCol w="947141">
                  <a:extLst>
                    <a:ext uri="{9D8B030D-6E8A-4147-A177-3AD203B41FA5}">
                      <a16:colId xmlns:a16="http://schemas.microsoft.com/office/drawing/2014/main" val="2133045801"/>
                    </a:ext>
                  </a:extLst>
                </a:gridCol>
                <a:gridCol w="947141">
                  <a:extLst>
                    <a:ext uri="{9D8B030D-6E8A-4147-A177-3AD203B41FA5}">
                      <a16:colId xmlns:a16="http://schemas.microsoft.com/office/drawing/2014/main" val="2407937808"/>
                    </a:ext>
                  </a:extLst>
                </a:gridCol>
                <a:gridCol w="947141">
                  <a:extLst>
                    <a:ext uri="{9D8B030D-6E8A-4147-A177-3AD203B41FA5}">
                      <a16:colId xmlns:a16="http://schemas.microsoft.com/office/drawing/2014/main" val="1880650486"/>
                    </a:ext>
                  </a:extLst>
                </a:gridCol>
                <a:gridCol w="947141">
                  <a:extLst>
                    <a:ext uri="{9D8B030D-6E8A-4147-A177-3AD203B41FA5}">
                      <a16:colId xmlns:a16="http://schemas.microsoft.com/office/drawing/2014/main" val="634911447"/>
                    </a:ext>
                  </a:extLst>
                </a:gridCol>
                <a:gridCol w="947141">
                  <a:extLst>
                    <a:ext uri="{9D8B030D-6E8A-4147-A177-3AD203B41FA5}">
                      <a16:colId xmlns:a16="http://schemas.microsoft.com/office/drawing/2014/main" val="649445969"/>
                    </a:ext>
                  </a:extLst>
                </a:gridCol>
              </a:tblGrid>
              <a:tr h="3827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 err="1">
                          <a:effectLst/>
                        </a:rPr>
                        <a:t>n_estimator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max_depth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max_features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max_leafnoedes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test_size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train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test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횟수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데이터 개수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3241247044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100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0.602464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0.665348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3379766204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0.601878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0.652545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1324693129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0.605573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0.652545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34625282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100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0.608313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0.652545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3597659351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100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30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0.605047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0.635321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1967975496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100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40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0.606721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0.621385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1359665436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100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0.597291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0.621385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2303458302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500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0.618121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0.61384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1474032997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500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0.869569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0.608544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2881074179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500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30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0.607888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4166375847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500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0.605455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1705956632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500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30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0.896228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0.604544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2495474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500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30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0.804709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0.604535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2467653183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500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30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0.834464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0.604513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30240484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100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0.748334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0.604389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195955718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0.816147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0.594864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430872548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100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0.751459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0.593284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1967103795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200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0.784236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0.587487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2706876405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100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30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40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0.763544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0.587053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 smtClean="0">
                          <a:effectLst/>
                        </a:rPr>
                        <a:t>300000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218" marR="6218" marT="6218" marB="0" anchor="ctr"/>
                </a:tc>
                <a:extLst>
                  <a:ext uri="{0D108BD9-81ED-4DB2-BD59-A6C34878D82A}">
                    <a16:rowId xmlns:a16="http://schemas.microsoft.com/office/drawing/2014/main" val="510796997"/>
                  </a:ext>
                </a:extLst>
              </a:tr>
            </a:tbl>
          </a:graphicData>
        </a:graphic>
      </p:graphicFrame>
      <p:sp>
        <p:nvSpPr>
          <p:cNvPr id="3" name="모서리가 둥근 직사각형 2"/>
          <p:cNvSpPr/>
          <p:nvPr/>
        </p:nvSpPr>
        <p:spPr>
          <a:xfrm>
            <a:off x="279917" y="1152096"/>
            <a:ext cx="6534834" cy="36160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78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 smtClean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사용 변수</a:t>
              </a:r>
              <a:endParaRPr lang="ko-KR" altLang="en-US" sz="25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5D3AAA-299A-4223-B902-D991296FEDB5}"/>
              </a:ext>
            </a:extLst>
          </p:cNvPr>
          <p:cNvSpPr/>
          <p:nvPr/>
        </p:nvSpPr>
        <p:spPr>
          <a:xfrm>
            <a:off x="459918" y="1168766"/>
            <a:ext cx="3414699" cy="931615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>
                <a:solidFill>
                  <a:schemeClr val="bg1"/>
                </a:solidFill>
                <a:latin typeface="+mn-ea"/>
              </a:rPr>
              <a:t>rows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8F9E10-4325-4024-8BC8-B4E86D67D6F4}"/>
              </a:ext>
            </a:extLst>
          </p:cNvPr>
          <p:cNvSpPr/>
          <p:nvPr/>
        </p:nvSpPr>
        <p:spPr>
          <a:xfrm>
            <a:off x="459918" y="2100382"/>
            <a:ext cx="3414701" cy="93161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 err="1">
                <a:solidFill>
                  <a:schemeClr val="bg1"/>
                </a:solidFill>
                <a:latin typeface="+mn-ea"/>
              </a:rPr>
              <a:t>n_estimators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F851CB8-3551-4A42-805E-D29B2CAC1509}"/>
              </a:ext>
            </a:extLst>
          </p:cNvPr>
          <p:cNvSpPr/>
          <p:nvPr/>
        </p:nvSpPr>
        <p:spPr>
          <a:xfrm>
            <a:off x="459918" y="3031998"/>
            <a:ext cx="3414701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max_features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882597B-ED34-409A-9EA0-BC88C6C4A699}"/>
              </a:ext>
            </a:extLst>
          </p:cNvPr>
          <p:cNvSpPr/>
          <p:nvPr/>
        </p:nvSpPr>
        <p:spPr>
          <a:xfrm>
            <a:off x="459918" y="3963614"/>
            <a:ext cx="3414701" cy="93161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 err="1">
                <a:solidFill>
                  <a:schemeClr val="bg1"/>
                </a:solidFill>
                <a:latin typeface="+mn-ea"/>
              </a:rPr>
              <a:t>min_samples_leaf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FBECBBE-E536-4335-9C91-4302401524C5}"/>
              </a:ext>
            </a:extLst>
          </p:cNvPr>
          <p:cNvSpPr/>
          <p:nvPr/>
        </p:nvSpPr>
        <p:spPr>
          <a:xfrm>
            <a:off x="3874618" y="1168766"/>
            <a:ext cx="6196139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bg1"/>
                </a:solidFill>
                <a:latin typeface="+mn-ea"/>
              </a:rPr>
              <a:t>데이터 행의 </a:t>
            </a:r>
            <a:r>
              <a:rPr lang="ko-KR" altLang="en-US" sz="2500" b="1" dirty="0" smtClean="0">
                <a:solidFill>
                  <a:schemeClr val="bg1"/>
                </a:solidFill>
                <a:latin typeface="+mn-ea"/>
              </a:rPr>
              <a:t>개수</a:t>
            </a:r>
            <a:endParaRPr lang="en-US" altLang="ko-KR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34E5EE9-3B83-4F22-8214-EFD7965BD578}"/>
              </a:ext>
            </a:extLst>
          </p:cNvPr>
          <p:cNvSpPr/>
          <p:nvPr/>
        </p:nvSpPr>
        <p:spPr>
          <a:xfrm>
            <a:off x="3874618" y="2100382"/>
            <a:ext cx="6196139" cy="93161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bg1"/>
                </a:solidFill>
                <a:latin typeface="+mn-ea"/>
              </a:rPr>
              <a:t>트리의 </a:t>
            </a:r>
            <a:r>
              <a:rPr lang="ko-KR" altLang="en-US" sz="2500" b="1" dirty="0" smtClean="0">
                <a:solidFill>
                  <a:schemeClr val="bg1"/>
                </a:solidFill>
                <a:latin typeface="+mn-ea"/>
              </a:rPr>
              <a:t>개수</a:t>
            </a:r>
            <a:endParaRPr lang="en-US" altLang="ko-KR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364007F-5BB6-4BE1-8665-4EDDCF1E5C68}"/>
              </a:ext>
            </a:extLst>
          </p:cNvPr>
          <p:cNvSpPr/>
          <p:nvPr/>
        </p:nvSpPr>
        <p:spPr>
          <a:xfrm>
            <a:off x="3874618" y="3031998"/>
            <a:ext cx="6196139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bg1"/>
                </a:solidFill>
                <a:latin typeface="+mn-ea"/>
              </a:rPr>
              <a:t>특성의 </a:t>
            </a:r>
            <a:r>
              <a:rPr lang="ko-KR" altLang="en-US" sz="2500" b="1" dirty="0" smtClean="0">
                <a:solidFill>
                  <a:schemeClr val="bg1"/>
                </a:solidFill>
                <a:latin typeface="+mn-ea"/>
              </a:rPr>
              <a:t>개수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6EA0AED-6BC4-4B41-A712-5FB6850E09BD}"/>
              </a:ext>
            </a:extLst>
          </p:cNvPr>
          <p:cNvSpPr/>
          <p:nvPr/>
        </p:nvSpPr>
        <p:spPr>
          <a:xfrm>
            <a:off x="3874618" y="3963614"/>
            <a:ext cx="6196139" cy="931616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bg1"/>
                </a:solidFill>
                <a:latin typeface="+mn-ea"/>
              </a:rPr>
              <a:t>리프 노드의 최소 샘플의 </a:t>
            </a:r>
            <a:r>
              <a:rPr lang="ko-KR" altLang="en-US" sz="2500" b="1" dirty="0" smtClean="0">
                <a:solidFill>
                  <a:schemeClr val="bg1"/>
                </a:solidFill>
                <a:latin typeface="+mn-ea"/>
              </a:rPr>
              <a:t>개수</a:t>
            </a:r>
            <a:endParaRPr lang="ko-KR" altLang="en-US" sz="25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0678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400" b="1" dirty="0" smtClean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Rain(train, test)</a:t>
              </a:r>
              <a:endParaRPr lang="ko-KR" altLang="en-US" sz="44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5365968"/>
              </p:ext>
            </p:extLst>
          </p:nvPr>
        </p:nvGraphicFramePr>
        <p:xfrm>
          <a:off x="510317" y="1244941"/>
          <a:ext cx="8624875" cy="42926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32125">
                  <a:extLst>
                    <a:ext uri="{9D8B030D-6E8A-4147-A177-3AD203B41FA5}">
                      <a16:colId xmlns:a16="http://schemas.microsoft.com/office/drawing/2014/main" val="3873364850"/>
                    </a:ext>
                  </a:extLst>
                </a:gridCol>
                <a:gridCol w="1232125">
                  <a:extLst>
                    <a:ext uri="{9D8B030D-6E8A-4147-A177-3AD203B41FA5}">
                      <a16:colId xmlns:a16="http://schemas.microsoft.com/office/drawing/2014/main" val="1371842994"/>
                    </a:ext>
                  </a:extLst>
                </a:gridCol>
                <a:gridCol w="1232125">
                  <a:extLst>
                    <a:ext uri="{9D8B030D-6E8A-4147-A177-3AD203B41FA5}">
                      <a16:colId xmlns:a16="http://schemas.microsoft.com/office/drawing/2014/main" val="892924529"/>
                    </a:ext>
                  </a:extLst>
                </a:gridCol>
                <a:gridCol w="1232125">
                  <a:extLst>
                    <a:ext uri="{9D8B030D-6E8A-4147-A177-3AD203B41FA5}">
                      <a16:colId xmlns:a16="http://schemas.microsoft.com/office/drawing/2014/main" val="1564911846"/>
                    </a:ext>
                  </a:extLst>
                </a:gridCol>
                <a:gridCol w="1232125">
                  <a:extLst>
                    <a:ext uri="{9D8B030D-6E8A-4147-A177-3AD203B41FA5}">
                      <a16:colId xmlns:a16="http://schemas.microsoft.com/office/drawing/2014/main" val="2782505588"/>
                    </a:ext>
                  </a:extLst>
                </a:gridCol>
                <a:gridCol w="1232125">
                  <a:extLst>
                    <a:ext uri="{9D8B030D-6E8A-4147-A177-3AD203B41FA5}">
                      <a16:colId xmlns:a16="http://schemas.microsoft.com/office/drawing/2014/main" val="2391724880"/>
                    </a:ext>
                  </a:extLst>
                </a:gridCol>
                <a:gridCol w="1232125">
                  <a:extLst>
                    <a:ext uri="{9D8B030D-6E8A-4147-A177-3AD203B41FA5}">
                      <a16:colId xmlns:a16="http://schemas.microsoft.com/office/drawing/2014/main" val="4124799330"/>
                    </a:ext>
                  </a:extLst>
                </a:gridCol>
              </a:tblGrid>
              <a:tr h="2655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n_estimator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min_samples_leaf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test_size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train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</a:rPr>
                        <a:t>test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데이터 개수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</a:rPr>
                        <a:t>max_features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680793886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800" u="none" strike="noStrike">
                          <a:effectLst/>
                        </a:rPr>
                        <a:t>0.865342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0.586358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auto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349644329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0.730222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0.543541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2167656961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0.668861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0.533709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2464319063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0.630017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0.531389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2519678112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25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0.604141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0.528399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2856196741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30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600" u="none" strike="noStrike">
                          <a:effectLst/>
                        </a:rPr>
                        <a:t>0.594521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0.520734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4113539202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effectLst/>
                        </a:rPr>
                        <a:t>35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0.587753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0.511587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1699757748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40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0.56815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0.524568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1882039436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0.569895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3119345123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effectLst/>
                        </a:rPr>
                        <a:t>0.991749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effectLst/>
                        </a:rPr>
                        <a:t>0.586813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912536304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0.951706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0.567646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3709861086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0.903122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0.560411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2801924122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0.859462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0.55523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307544031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0.725303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0.54954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2173824008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0.628255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0.504745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27437898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600" u="none" strike="noStrike">
                          <a:effectLst/>
                        </a:rPr>
                        <a:t>0.583563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0.498049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auto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4007415180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0.546398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auto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1671172116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0.990043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0.543883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auto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1505873596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0.941379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0.550241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auto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708655879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0.889954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0.529175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auto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2895537546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600" u="none" strike="noStrike">
                          <a:effectLst/>
                        </a:rPr>
                        <a:t>0.841229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0.550133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auto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3257972695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600" u="none" strike="noStrike">
                          <a:effectLst/>
                        </a:rPr>
                        <a:t>0.691347</a:t>
                      </a:r>
                      <a:endParaRPr lang="en-US" altLang="ko-KR" sz="6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0.526663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auto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2846181814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0.621343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0.519321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auto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1082703452"/>
                  </a:ext>
                </a:extLst>
              </a:tr>
              <a:tr h="16779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150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0.58257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0.483022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 smtClean="0">
                          <a:effectLst/>
                        </a:rPr>
                        <a:t>300000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auto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003" marR="5003" marT="5003" marB="0" anchor="ctr"/>
                </a:tc>
                <a:extLst>
                  <a:ext uri="{0D108BD9-81ED-4DB2-BD59-A6C34878D82A}">
                    <a16:rowId xmlns:a16="http://schemas.microsoft.com/office/drawing/2014/main" val="3964635906"/>
                  </a:ext>
                </a:extLst>
              </a:tr>
            </a:tbl>
          </a:graphicData>
        </a:graphic>
      </p:graphicFrame>
      <p:sp>
        <p:nvSpPr>
          <p:cNvPr id="25" name="직사각형 24"/>
          <p:cNvSpPr/>
          <p:nvPr/>
        </p:nvSpPr>
        <p:spPr>
          <a:xfrm>
            <a:off x="510317" y="1244942"/>
            <a:ext cx="5719333" cy="26258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99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깃 허브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8DF5F6-8350-4DDA-AB99-48CB40D464B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112106"/>
            <a:ext cx="8327972" cy="569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2764A-2E73-45C3-8D99-5A129CC8EA24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3475</TotalTime>
  <Words>510</Words>
  <Application>Microsoft Office PowerPoint</Application>
  <PresentationFormat>와이드스크린</PresentationFormat>
  <Paragraphs>421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Calibri Light</vt:lpstr>
      <vt:lpstr>Calibri</vt:lpstr>
      <vt:lpstr>맑은 고딕</vt:lpstr>
      <vt:lpstr>나눔고딕</vt:lpstr>
      <vt:lpstr>Courier New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Windows 사용자</cp:lastModifiedBy>
  <cp:revision>184</cp:revision>
  <dcterms:created xsi:type="dcterms:W3CDTF">2019-09-22T22:58:33Z</dcterms:created>
  <dcterms:modified xsi:type="dcterms:W3CDTF">2019-11-25T10:49:23Z</dcterms:modified>
</cp:coreProperties>
</file>

<file path=docProps/thumbnail.jpeg>
</file>